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3" r:id="rId4"/>
  </p:sldMasterIdLst>
  <p:notesMasterIdLst>
    <p:notesMasterId r:id="rId26"/>
  </p:notesMasterIdLst>
  <p:sldIdLst>
    <p:sldId id="292" r:id="rId5"/>
    <p:sldId id="293" r:id="rId6"/>
    <p:sldId id="312" r:id="rId7"/>
    <p:sldId id="313" r:id="rId8"/>
    <p:sldId id="323" r:id="rId9"/>
    <p:sldId id="314" r:id="rId10"/>
    <p:sldId id="324" r:id="rId11"/>
    <p:sldId id="316" r:id="rId12"/>
    <p:sldId id="318" r:id="rId13"/>
    <p:sldId id="315" r:id="rId14"/>
    <p:sldId id="320" r:id="rId15"/>
    <p:sldId id="319" r:id="rId16"/>
    <p:sldId id="302" r:id="rId17"/>
    <p:sldId id="309" r:id="rId18"/>
    <p:sldId id="310" r:id="rId19"/>
    <p:sldId id="311" r:id="rId20"/>
    <p:sldId id="321" r:id="rId21"/>
    <p:sldId id="322" r:id="rId22"/>
    <p:sldId id="298" r:id="rId23"/>
    <p:sldId id="284" r:id="rId24"/>
    <p:sldId id="295" r:id="rId25"/>
  </p:sldIdLst>
  <p:sldSz cx="10058400" cy="7772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9EAB"/>
    <a:srgbClr val="455560"/>
    <a:srgbClr val="36424A"/>
    <a:srgbClr val="8B9AAB"/>
    <a:srgbClr val="007698"/>
    <a:srgbClr val="4F4727"/>
    <a:srgbClr val="728574"/>
    <a:srgbClr val="766A63"/>
    <a:srgbClr val="575850"/>
    <a:srgbClr val="DDD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6" autoAdjust="0"/>
    <p:restoredTop sz="94624" autoAdjust="0"/>
  </p:normalViewPr>
  <p:slideViewPr>
    <p:cSldViewPr>
      <p:cViewPr>
        <p:scale>
          <a:sx n="47" d="100"/>
          <a:sy n="47" d="100"/>
        </p:scale>
        <p:origin x="-2554" y="-1138"/>
      </p:cViewPr>
      <p:guideLst>
        <p:guide orient="horz" pos="2736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Firm User</c:v>
                </c:pt>
                <c:pt idx="1">
                  <c:v># Pathfinders</c:v>
                </c:pt>
                <c:pt idx="2">
                  <c:v># Pathfinder Users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1555</c:v>
                </c:pt>
                <c:pt idx="1">
                  <c:v>324</c:v>
                </c:pt>
                <c:pt idx="2">
                  <c:v>222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Int'l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Firm User</c:v>
                </c:pt>
                <c:pt idx="1">
                  <c:v># Pathfinders</c:v>
                </c:pt>
                <c:pt idx="2">
                  <c:v># Pathfinder Users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645</c:v>
                </c:pt>
                <c:pt idx="1">
                  <c:v>185</c:v>
                </c:pt>
                <c:pt idx="2">
                  <c:v>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7971584"/>
        <c:axId val="27973120"/>
      </c:barChart>
      <c:catAx>
        <c:axId val="27971584"/>
        <c:scaling>
          <c:orientation val="minMax"/>
        </c:scaling>
        <c:delete val="0"/>
        <c:axPos val="b"/>
        <c:majorTickMark val="none"/>
        <c:minorTickMark val="none"/>
        <c:tickLblPos val="nextTo"/>
        <c:crossAx val="27973120"/>
        <c:crosses val="autoZero"/>
        <c:auto val="1"/>
        <c:lblAlgn val="ctr"/>
        <c:lblOffset val="100"/>
        <c:noMultiLvlLbl val="0"/>
      </c:catAx>
      <c:valAx>
        <c:axId val="27973120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crossAx val="27971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Partners/Counsels</c:v>
                </c:pt>
                <c:pt idx="1">
                  <c:v>Associates</c:v>
                </c:pt>
                <c:pt idx="2">
                  <c:v>Paralegals</c:v>
                </c:pt>
                <c:pt idx="3">
                  <c:v>Secretaries</c:v>
                </c:pt>
                <c:pt idx="4">
                  <c:v>Administration</c:v>
                </c:pt>
                <c:pt idx="5">
                  <c:v>IT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94</c:v>
                </c:pt>
                <c:pt idx="1">
                  <c:v>108</c:v>
                </c:pt>
                <c:pt idx="2">
                  <c:v>34</c:v>
                </c:pt>
                <c:pt idx="3">
                  <c:v>100</c:v>
                </c:pt>
                <c:pt idx="4">
                  <c:v>133</c:v>
                </c:pt>
                <c:pt idx="5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31875072"/>
        <c:axId val="31876608"/>
      </c:barChart>
      <c:catAx>
        <c:axId val="31875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31876608"/>
        <c:crosses val="autoZero"/>
        <c:auto val="1"/>
        <c:lblAlgn val="ctr"/>
        <c:lblOffset val="100"/>
        <c:noMultiLvlLbl val="0"/>
      </c:catAx>
      <c:valAx>
        <c:axId val="31876608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3187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0-33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Partner/Counsel
FileSite</c:v>
                </c:pt>
                <c:pt idx="1">
                  <c:v>Partner/Counsel
Office 2010</c:v>
                </c:pt>
                <c:pt idx="2">
                  <c:v>Associates
FileSite</c:v>
                </c:pt>
                <c:pt idx="3">
                  <c:v>Associates
Office 2010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</c:v>
                </c:pt>
                <c:pt idx="1">
                  <c:v>47</c:v>
                </c:pt>
                <c:pt idx="2">
                  <c:v>40</c:v>
                </c:pt>
                <c:pt idx="3">
                  <c:v>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34-66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Partner/Counsel
FileSite</c:v>
                </c:pt>
                <c:pt idx="1">
                  <c:v>Partner/Counsel
Office 2010</c:v>
                </c:pt>
                <c:pt idx="2">
                  <c:v>Associates
FileSite</c:v>
                </c:pt>
                <c:pt idx="3">
                  <c:v>Associates
Office 2010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67-100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Partner/Counsel
FileSite</c:v>
                </c:pt>
                <c:pt idx="1">
                  <c:v>Partner/Counsel
Office 2010</c:v>
                </c:pt>
                <c:pt idx="2">
                  <c:v>Associates
FileSite</c:v>
                </c:pt>
                <c:pt idx="3">
                  <c:v>Associates
Office 2010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32179328"/>
        <c:axId val="32180864"/>
      </c:barChart>
      <c:catAx>
        <c:axId val="32179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32180864"/>
        <c:crosses val="autoZero"/>
        <c:auto val="1"/>
        <c:lblAlgn val="ctr"/>
        <c:lblOffset val="100"/>
        <c:noMultiLvlLbl val="0"/>
      </c:catAx>
      <c:valAx>
        <c:axId val="32180864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32179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0-33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Paralegals</c:v>
                </c:pt>
                <c:pt idx="1">
                  <c:v>Secretaries</c:v>
                </c:pt>
                <c:pt idx="2">
                  <c:v>Administration</c:v>
                </c:pt>
                <c:pt idx="3">
                  <c:v>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19</c:v>
                </c:pt>
                <c:pt idx="2">
                  <c:v>97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34-66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Paralegals</c:v>
                </c:pt>
                <c:pt idx="1">
                  <c:v>Secretaries</c:v>
                </c:pt>
                <c:pt idx="2">
                  <c:v>Administration</c:v>
                </c:pt>
                <c:pt idx="3">
                  <c:v>IT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13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67-100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Paralegals</c:v>
                </c:pt>
                <c:pt idx="1">
                  <c:v>Secretaries</c:v>
                </c:pt>
                <c:pt idx="2">
                  <c:v>Administration</c:v>
                </c:pt>
                <c:pt idx="3">
                  <c:v>IT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</c:v>
                </c:pt>
                <c:pt idx="1">
                  <c:v>68</c:v>
                </c:pt>
                <c:pt idx="2">
                  <c:v>28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32350592"/>
        <c:axId val="32352128"/>
      </c:barChart>
      <c:catAx>
        <c:axId val="32350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32352128"/>
        <c:crosses val="autoZero"/>
        <c:auto val="1"/>
        <c:lblAlgn val="ctr"/>
        <c:lblOffset val="100"/>
        <c:noMultiLvlLbl val="0"/>
      </c:catAx>
      <c:valAx>
        <c:axId val="32352128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32350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7850324019232"/>
          <c:y val="2.4243615117730537E-2"/>
          <c:w val="0.79386791164378789"/>
          <c:h val="0.897460095969016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Total Courses</c:v>
                </c:pt>
                <c:pt idx="1">
                  <c:v>Non-Attorney Courses</c:v>
                </c:pt>
                <c:pt idx="2">
                  <c:v>Attorney Courses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10794</c:v>
                </c:pt>
                <c:pt idx="1">
                  <c:v>7319</c:v>
                </c:pt>
                <c:pt idx="2">
                  <c:v>3475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Int'l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Total Courses</c:v>
                </c:pt>
                <c:pt idx="1">
                  <c:v>Non-Attorney Courses</c:v>
                </c:pt>
                <c:pt idx="2">
                  <c:v>Attorney Courses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6107</c:v>
                </c:pt>
                <c:pt idx="1">
                  <c:v>3171</c:v>
                </c:pt>
                <c:pt idx="2">
                  <c:v>2936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32270592"/>
        <c:axId val="32284672"/>
      </c:barChart>
      <c:catAx>
        <c:axId val="32270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32284672"/>
        <c:crosses val="autoZero"/>
        <c:auto val="1"/>
        <c:lblAlgn val="ctr"/>
        <c:lblOffset val="100"/>
        <c:noMultiLvlLbl val="0"/>
      </c:catAx>
      <c:valAx>
        <c:axId val="3228467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32270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0-33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Non-Attorneys</c:v>
                </c:pt>
                <c:pt idx="1">
                  <c:v>Attorneys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6295</c:v>
                </c:pt>
                <c:pt idx="1">
                  <c:v>5546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34-66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Non-Attorneys</c:v>
                </c:pt>
                <c:pt idx="1">
                  <c:v>Attorneys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1096</c:v>
                </c:pt>
                <c:pt idx="1">
                  <c:v>497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67-100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Non-Attorneys</c:v>
                </c:pt>
                <c:pt idx="1">
                  <c:v>Attorneys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3099</c:v>
                </c:pt>
                <c:pt idx="1">
                  <c:v>368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8160768"/>
        <c:axId val="28162304"/>
      </c:barChart>
      <c:catAx>
        <c:axId val="28160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28162304"/>
        <c:crosses val="autoZero"/>
        <c:auto val="1"/>
        <c:lblAlgn val="ctr"/>
        <c:lblOffset val="100"/>
        <c:noMultiLvlLbl val="0"/>
      </c:catAx>
      <c:valAx>
        <c:axId val="28162304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28160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0.87029</cdr:x>
      <cdr:y>0.25557</cdr:y>
    </cdr:from>
    <cdr:to>
      <cdr:x>0.99773</cdr:x>
      <cdr:y>0.35953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05981" y="1311275"/>
          <a:ext cx="1143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Percent</a:t>
          </a:r>
        </a:p>
        <a:p xmlns:a="http://schemas.openxmlformats.org/drawingml/2006/main">
          <a:pPr algn="ctr"/>
          <a:r>
            <a:rPr lang="en-US" sz="1400" b="1" dirty="0" smtClean="0"/>
            <a:t>(%)</a:t>
          </a:r>
          <a:endParaRPr lang="en-US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0.69646</cdr:x>
      <cdr:y>0.56745</cdr:y>
    </cdr:from>
    <cdr:to>
      <cdr:x>0.82389</cdr:x>
      <cdr:y>0.62844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246812" y="2911475"/>
          <a:ext cx="1143000" cy="312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solidFill>
                <a:srgbClr val="0070C0"/>
              </a:solidFill>
            </a:rPr>
            <a:t>40</a:t>
          </a:r>
          <a:endParaRPr lang="en-US" sz="18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0.50106</cdr:x>
      <cdr:y>0.00309</cdr:y>
    </cdr:from>
    <cdr:to>
      <cdr:x>0.6285</cdr:x>
      <cdr:y>0.06408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494212" y="15875"/>
          <a:ext cx="1143000" cy="312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solidFill>
                <a:srgbClr val="0070C0"/>
              </a:solidFill>
            </a:rPr>
            <a:t>133</a:t>
          </a:r>
          <a:endParaRPr lang="en-US" sz="18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0.30566</cdr:x>
      <cdr:y>0.19616</cdr:y>
    </cdr:from>
    <cdr:to>
      <cdr:x>0.4331</cdr:x>
      <cdr:y>0.25715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741612" y="1006475"/>
          <a:ext cx="1143000" cy="312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solidFill>
                <a:srgbClr val="0070C0"/>
              </a:solidFill>
            </a:rPr>
            <a:t>100</a:t>
          </a:r>
          <a:endParaRPr lang="en-US" sz="18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0.107</cdr:x>
      <cdr:y>0.60401</cdr:y>
    </cdr:from>
    <cdr:to>
      <cdr:x>0.23443</cdr:x>
      <cdr:y>0.66499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59704" y="3099044"/>
          <a:ext cx="1143000" cy="312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solidFill>
                <a:srgbClr val="0070C0"/>
              </a:solidFill>
            </a:rPr>
            <a:t>34</a:t>
          </a:r>
          <a:endParaRPr lang="en-US" sz="1800" dirty="0">
            <a:solidFill>
              <a:srgbClr val="0070C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0.42133</cdr:x>
      <cdr:y>0.31498</cdr:y>
    </cdr:from>
    <cdr:to>
      <cdr:x>0.59125</cdr:x>
      <cdr:y>0.37438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79104" y="1659077"/>
          <a:ext cx="1524000" cy="312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solidFill>
                <a:srgbClr val="0070C0"/>
              </a:solidFill>
            </a:rPr>
            <a:t>10,490</a:t>
          </a:r>
          <a:endParaRPr lang="en-US" sz="18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0.68579</cdr:x>
      <cdr:y>0.51434</cdr:y>
    </cdr:from>
    <cdr:to>
      <cdr:x>0.8557</cdr:x>
      <cdr:y>0.57375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151074" y="2709200"/>
          <a:ext cx="1524000" cy="312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solidFill>
                <a:srgbClr val="0070C0"/>
              </a:solidFill>
            </a:rPr>
            <a:t>6,411</a:t>
          </a:r>
          <a:endParaRPr lang="en-US" sz="18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0.16124</cdr:x>
      <cdr:y>0.01795</cdr:y>
    </cdr:from>
    <cdr:to>
      <cdr:x>0.33115</cdr:x>
      <cdr:y>0.07735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46212" y="92075"/>
          <a:ext cx="1524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solidFill>
                <a:srgbClr val="0070C0"/>
              </a:solidFill>
            </a:rPr>
            <a:t>16,901</a:t>
          </a:r>
          <a:endParaRPr lang="en-US" sz="1800" dirty="0">
            <a:solidFill>
              <a:srgbClr val="0070C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0.87257</cdr:x>
      <cdr:y>0.25176</cdr:y>
    </cdr:from>
    <cdr:to>
      <cdr:x>1</cdr:x>
      <cdr:y>0.35572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826408" y="1291750"/>
          <a:ext cx="1142967" cy="533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Percent</a:t>
          </a:r>
        </a:p>
        <a:p xmlns:a="http://schemas.openxmlformats.org/drawingml/2006/main">
          <a:pPr algn="ctr"/>
          <a:r>
            <a:rPr lang="en-US" sz="1400" b="1" dirty="0" smtClean="0"/>
            <a:t>(%)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0.16973</cdr:x>
      <cdr:y>0.07735</cdr:y>
    </cdr:from>
    <cdr:to>
      <cdr:x>0.40761</cdr:x>
      <cdr:y>0.13676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22412" y="396875"/>
          <a:ext cx="2133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0.17823</cdr:x>
      <cdr:y>0.0625</cdr:y>
    </cdr:from>
    <cdr:to>
      <cdr:x>0.41611</cdr:x>
      <cdr:y>0.12191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98612" y="320675"/>
          <a:ext cx="2133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>
              <a:solidFill>
                <a:srgbClr val="0070C0"/>
              </a:solidFill>
            </a:rPr>
            <a:t>10,490</a:t>
          </a:r>
          <a:endParaRPr lang="en-US" sz="18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0.55204</cdr:x>
      <cdr:y>0.34468</cdr:y>
    </cdr:from>
    <cdr:to>
      <cdr:x>0.78991</cdr:x>
      <cdr:y>0.40408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951412" y="1768475"/>
          <a:ext cx="2133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solidFill>
                <a:srgbClr val="0070C0"/>
              </a:solidFill>
            </a:rPr>
            <a:t>6,411</a:t>
          </a:r>
          <a:endParaRPr lang="en-US" sz="1800" dirty="0">
            <a:solidFill>
              <a:srgbClr val="0070C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defTabSz="873125">
              <a:defRPr sz="1100">
                <a:latin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 defTabSz="873125">
              <a:defRPr sz="1100">
                <a:latin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8500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defTabSz="873125">
              <a:defRPr sz="1100">
                <a:latin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1263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 defTabSz="873125">
              <a:defRPr sz="1100">
                <a:latin typeface="Tahoma" pitchFamily="34" charset="0"/>
                <a:cs typeface="Tahoma" pitchFamily="34" charset="0"/>
              </a:defRPr>
            </a:lvl1pPr>
          </a:lstStyle>
          <a:p>
            <a:fld id="{376C6B12-7B8A-4815-926E-EA429DBA0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00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80" name="Rectangle 44"/>
          <p:cNvSpPr>
            <a:spLocks noChangeArrowheads="1"/>
          </p:cNvSpPr>
          <p:nvPr/>
        </p:nvSpPr>
        <p:spPr bwMode="auto">
          <a:xfrm>
            <a:off x="358775" y="0"/>
            <a:ext cx="9698038" cy="7772400"/>
          </a:xfrm>
          <a:prstGeom prst="rect">
            <a:avLst/>
          </a:prstGeom>
          <a:solidFill>
            <a:srgbClr val="45556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6"/>
          <a:stretch/>
        </p:blipFill>
        <p:spPr>
          <a:xfrm>
            <a:off x="356616" y="0"/>
            <a:ext cx="9701784" cy="4873752"/>
          </a:xfrm>
          <a:prstGeom prst="rect">
            <a:avLst/>
          </a:prstGeom>
        </p:spPr>
      </p:pic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3938588" y="3417888"/>
            <a:ext cx="6118225" cy="925512"/>
          </a:xfrm>
          <a:prstGeom prst="rect">
            <a:avLst/>
          </a:prstGeom>
          <a:solidFill>
            <a:srgbClr val="8B9EA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76656" y="7196328"/>
            <a:ext cx="22621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Dewey &amp; LeBoeuf LLP</a:t>
            </a:r>
            <a:b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2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dl.com</a:t>
            </a:r>
          </a:p>
        </p:txBody>
      </p:sp>
      <p:sp>
        <p:nvSpPr>
          <p:cNvPr id="91160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3911601" y="3440113"/>
            <a:ext cx="6106160" cy="890587"/>
          </a:xfrm>
        </p:spPr>
        <p:txBody>
          <a:bodyPr lIns="137160" anchor="ctr"/>
          <a:lstStyle>
            <a:lvl1pPr marL="0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91161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3905251" y="5022849"/>
            <a:ext cx="6102350" cy="2460625"/>
          </a:xfrm>
        </p:spPr>
        <p:txBody>
          <a:bodyPr lIns="13716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02" y="3418840"/>
            <a:ext cx="4020577" cy="92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i="0" baseline="0"/>
            </a:lvl1pPr>
            <a:lvl4pPr marL="1714500" indent="-342900">
              <a:buClr>
                <a:srgbClr val="455560"/>
              </a:buClr>
              <a:buFont typeface="Arial" pitchFamily="34" charset="0"/>
              <a:buChar char="›"/>
              <a:defRPr/>
            </a:lvl4pPr>
          </a:lstStyle>
          <a:p>
            <a:pPr lvl="0"/>
            <a:r>
              <a:rPr lang="en-US" dirty="0" smtClean="0"/>
              <a:t>Click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8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812925"/>
            <a:ext cx="4408487" cy="5130800"/>
          </a:xfrm>
        </p:spPr>
        <p:txBody>
          <a:bodyPr/>
          <a:lstStyle>
            <a:lvl1pPr>
              <a:defRPr sz="2200" b="0" i="0" baseline="0"/>
            </a:lvl1pPr>
            <a:lvl2pPr>
              <a:defRPr sz="2000"/>
            </a:lvl2pPr>
            <a:lvl3pPr>
              <a:defRPr sz="1800"/>
            </a:lvl3pPr>
            <a:lvl4pPr marL="1714500" indent="-342900">
              <a:buClr>
                <a:srgbClr val="455560"/>
              </a:buClr>
              <a:buFont typeface="Arial" pitchFamily="34" charset="0"/>
              <a:buChar char="›"/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9675" y="1812925"/>
            <a:ext cx="4408488" cy="5130800"/>
          </a:xfrm>
        </p:spPr>
        <p:txBody>
          <a:bodyPr/>
          <a:lstStyle>
            <a:lvl1pPr>
              <a:defRPr sz="2200" b="0" i="0" baseline="0"/>
            </a:lvl1pPr>
            <a:lvl2pPr>
              <a:defRPr sz="2000"/>
            </a:lvl2pPr>
            <a:lvl3pPr>
              <a:defRPr sz="1800"/>
            </a:lvl3pPr>
            <a:lvl4pPr marL="1714500" indent="-342900">
              <a:buClr>
                <a:srgbClr val="455560"/>
              </a:buClr>
              <a:buFont typeface="Arial" pitchFamily="34" charset="0"/>
              <a:buChar char="›"/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4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80" name="Rectangle 44"/>
          <p:cNvSpPr>
            <a:spLocks noChangeArrowheads="1"/>
          </p:cNvSpPr>
          <p:nvPr/>
        </p:nvSpPr>
        <p:spPr bwMode="auto">
          <a:xfrm>
            <a:off x="358775" y="0"/>
            <a:ext cx="9699625" cy="7772400"/>
          </a:xfrm>
          <a:prstGeom prst="rect">
            <a:avLst/>
          </a:prstGeom>
          <a:solidFill>
            <a:srgbClr val="45556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3938588" y="3417888"/>
            <a:ext cx="6118225" cy="925512"/>
          </a:xfrm>
          <a:prstGeom prst="rect">
            <a:avLst/>
          </a:prstGeom>
          <a:solidFill>
            <a:srgbClr val="8B9EA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3911601" y="3440113"/>
            <a:ext cx="6106160" cy="890587"/>
          </a:xfrm>
        </p:spPr>
        <p:txBody>
          <a:bodyPr lIns="137160" anchor="ctr"/>
          <a:lstStyle>
            <a:lvl1pPr marL="0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567055" y="7333488"/>
            <a:ext cx="2262188" cy="28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Dewey &amp; LeBoeuf LLP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02" y="3418840"/>
            <a:ext cx="4020577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7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s Worldwide Ma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reeform 6"/>
          <p:cNvSpPr>
            <a:spLocks/>
          </p:cNvSpPr>
          <p:nvPr userDrawn="1"/>
        </p:nvSpPr>
        <p:spPr bwMode="auto">
          <a:xfrm>
            <a:off x="587375" y="1173163"/>
            <a:ext cx="9471025" cy="36512"/>
          </a:xfrm>
          <a:custGeom>
            <a:avLst/>
            <a:gdLst>
              <a:gd name="T0" fmla="*/ 2054 w 2054"/>
              <a:gd name="T1" fmla="*/ 509 h 509"/>
              <a:gd name="T2" fmla="*/ 0 w 2054"/>
              <a:gd name="T3" fmla="*/ 509 h 509"/>
              <a:gd name="T4" fmla="*/ 0 w 2054"/>
              <a:gd name="T5" fmla="*/ 0 h 509"/>
              <a:gd name="T6" fmla="*/ 2054 w 2054"/>
              <a:gd name="T7" fmla="*/ 0 h 509"/>
              <a:gd name="T8" fmla="*/ 2054 w 2054"/>
              <a:gd name="T9" fmla="*/ 509 h 509"/>
              <a:gd name="T10" fmla="*/ 2054 w 2054"/>
              <a:gd name="T11" fmla="*/ 509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4" h="509">
                <a:moveTo>
                  <a:pt x="2054" y="509"/>
                </a:moveTo>
                <a:lnTo>
                  <a:pt x="0" y="509"/>
                </a:lnTo>
                <a:lnTo>
                  <a:pt x="0" y="0"/>
                </a:lnTo>
                <a:lnTo>
                  <a:pt x="2054" y="0"/>
                </a:lnTo>
                <a:lnTo>
                  <a:pt x="2054" y="509"/>
                </a:lnTo>
                <a:lnTo>
                  <a:pt x="2054" y="5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088"/>
            <a:ext cx="10058400" cy="60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6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39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orney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200400" y="1810512"/>
            <a:ext cx="1426464" cy="1664208"/>
          </a:xfrm>
        </p:spPr>
        <p:txBody>
          <a:bodyPr/>
          <a:lstStyle>
            <a:lvl1pPr marL="0" indent="0">
              <a:buFontTx/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10512"/>
            <a:ext cx="2438400" cy="166420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000" b="0" i="0" baseline="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Clr>
                <a:srgbClr val="455560"/>
              </a:buClr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2075" y="1810512"/>
            <a:ext cx="4276725" cy="5130800"/>
          </a:xfrm>
        </p:spPr>
        <p:txBody>
          <a:bodyPr/>
          <a:lstStyle>
            <a:lvl1pPr marL="111125" indent="-1111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100" b="0" i="0" baseline="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Clr>
                <a:srgbClr val="455560"/>
              </a:buClr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3657600"/>
            <a:ext cx="4256087" cy="32816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100" b="0" i="0" baseline="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Clr>
                <a:srgbClr val="455560"/>
              </a:buClr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29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orney Profiles additio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2075" y="1810512"/>
            <a:ext cx="4276725" cy="5130800"/>
          </a:xfrm>
        </p:spPr>
        <p:txBody>
          <a:bodyPr/>
          <a:lstStyle>
            <a:lvl1pPr marL="111125" indent="-1111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100" b="0" i="0" baseline="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Clr>
                <a:srgbClr val="455560"/>
              </a:buClr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1810512"/>
            <a:ext cx="4256087" cy="5129784"/>
          </a:xfrm>
        </p:spPr>
        <p:txBody>
          <a:bodyPr/>
          <a:lstStyle>
            <a:lvl1pPr marL="111125" indent="-1111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100" b="0" i="0" baseline="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Clr>
                <a:srgbClr val="455560"/>
              </a:buClr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18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1788" y="185738"/>
            <a:ext cx="9471025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0941" rIns="101882" bIns="5094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812925"/>
            <a:ext cx="8969375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65150" y="7333488"/>
            <a:ext cx="22542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36424A"/>
                </a:solidFill>
                <a:latin typeface="Arial" charset="0"/>
                <a:cs typeface="Arial" charset="0"/>
              </a:rPr>
              <a:t>Dewey &amp; LeBoeuf LLP  </a:t>
            </a:r>
            <a:r>
              <a:rPr lang="en-US" sz="12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|</a:t>
            </a:r>
            <a:r>
              <a:rPr lang="en-US" sz="1200" b="1" dirty="0">
                <a:solidFill>
                  <a:srgbClr val="36424A"/>
                </a:solidFill>
                <a:latin typeface="Arial" charset="0"/>
                <a:cs typeface="Arial" charset="0"/>
              </a:rPr>
              <a:t>  </a:t>
            </a:r>
            <a:fld id="{D88FDA6F-5BF1-40F2-B9C2-6D285EAFF472}" type="slidenum">
              <a:rPr lang="en-US" sz="1200" b="1">
                <a:solidFill>
                  <a:srgbClr val="36424A"/>
                </a:solidFill>
                <a:latin typeface="Arial" charset="0"/>
                <a:cs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sz="1200" b="1" dirty="0">
              <a:solidFill>
                <a:srgbClr val="36424A"/>
              </a:solidFill>
              <a:latin typeface="Arial" charset="0"/>
              <a:cs typeface="Arial" charset="0"/>
            </a:endParaRPr>
          </a:p>
        </p:txBody>
      </p:sp>
      <p:sp>
        <p:nvSpPr>
          <p:cNvPr id="90118" name="Freeform 6"/>
          <p:cNvSpPr>
            <a:spLocks/>
          </p:cNvSpPr>
          <p:nvPr/>
        </p:nvSpPr>
        <p:spPr bwMode="auto">
          <a:xfrm>
            <a:off x="587375" y="1173163"/>
            <a:ext cx="9471025" cy="36512"/>
          </a:xfrm>
          <a:custGeom>
            <a:avLst/>
            <a:gdLst>
              <a:gd name="T0" fmla="*/ 2054 w 2054"/>
              <a:gd name="T1" fmla="*/ 509 h 509"/>
              <a:gd name="T2" fmla="*/ 0 w 2054"/>
              <a:gd name="T3" fmla="*/ 509 h 509"/>
              <a:gd name="T4" fmla="*/ 0 w 2054"/>
              <a:gd name="T5" fmla="*/ 0 h 509"/>
              <a:gd name="T6" fmla="*/ 2054 w 2054"/>
              <a:gd name="T7" fmla="*/ 0 h 509"/>
              <a:gd name="T8" fmla="*/ 2054 w 2054"/>
              <a:gd name="T9" fmla="*/ 509 h 509"/>
              <a:gd name="T10" fmla="*/ 2054 w 2054"/>
              <a:gd name="T11" fmla="*/ 509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4" h="509">
                <a:moveTo>
                  <a:pt x="2054" y="509"/>
                </a:moveTo>
                <a:lnTo>
                  <a:pt x="0" y="509"/>
                </a:lnTo>
                <a:lnTo>
                  <a:pt x="0" y="0"/>
                </a:lnTo>
                <a:lnTo>
                  <a:pt x="2054" y="0"/>
                </a:lnTo>
                <a:lnTo>
                  <a:pt x="2054" y="509"/>
                </a:lnTo>
                <a:lnTo>
                  <a:pt x="2054" y="5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61" r:id="rId4"/>
    <p:sldLayoutId id="2147483662" r:id="rId5"/>
    <p:sldLayoutId id="2147483659" r:id="rId6"/>
    <p:sldLayoutId id="2147483660" r:id="rId7"/>
    <p:sldLayoutId id="2147483663" r:id="rId8"/>
    <p:sldLayoutId id="2147483664" r:id="rId9"/>
  </p:sldLayoutIdLst>
  <p:timing>
    <p:tnLst>
      <p:par>
        <p:cTn id="1" dur="indefinite" restart="never" nodeType="tmRoot"/>
      </p:par>
    </p:tnLst>
  </p:timing>
  <p:txStyles>
    <p:titleStyle>
      <a:lvl1pPr marL="254000" algn="l" defTabSz="1019175" rtl="0" eaLnBrk="1" fontAlgn="base" hangingPunct="1">
        <a:spcBef>
          <a:spcPct val="0"/>
        </a:spcBef>
        <a:spcAft>
          <a:spcPct val="0"/>
        </a:spcAft>
        <a:defRPr sz="2800">
          <a:solidFill>
            <a:srgbClr val="455560"/>
          </a:solidFill>
          <a:latin typeface="+mj-lt"/>
          <a:ea typeface="+mj-ea"/>
          <a:cs typeface="+mj-cs"/>
        </a:defRPr>
      </a:lvl1pPr>
      <a:lvl2pPr marL="254000" algn="l" defTabSz="1019175" rtl="0" eaLnBrk="1" fontAlgn="base" hangingPunct="1">
        <a:spcBef>
          <a:spcPct val="0"/>
        </a:spcBef>
        <a:spcAft>
          <a:spcPct val="0"/>
        </a:spcAft>
        <a:defRPr sz="2800">
          <a:solidFill>
            <a:srgbClr val="455560"/>
          </a:solidFill>
          <a:latin typeface="Arial" charset="0"/>
          <a:cs typeface="Arial" charset="0"/>
        </a:defRPr>
      </a:lvl2pPr>
      <a:lvl3pPr marL="254000" algn="l" defTabSz="1019175" rtl="0" eaLnBrk="1" fontAlgn="base" hangingPunct="1">
        <a:spcBef>
          <a:spcPct val="0"/>
        </a:spcBef>
        <a:spcAft>
          <a:spcPct val="0"/>
        </a:spcAft>
        <a:defRPr sz="2800">
          <a:solidFill>
            <a:srgbClr val="455560"/>
          </a:solidFill>
          <a:latin typeface="Arial" charset="0"/>
          <a:cs typeface="Arial" charset="0"/>
        </a:defRPr>
      </a:lvl3pPr>
      <a:lvl4pPr marL="254000" algn="l" defTabSz="1019175" rtl="0" eaLnBrk="1" fontAlgn="base" hangingPunct="1">
        <a:spcBef>
          <a:spcPct val="0"/>
        </a:spcBef>
        <a:spcAft>
          <a:spcPct val="0"/>
        </a:spcAft>
        <a:defRPr sz="2800">
          <a:solidFill>
            <a:srgbClr val="455560"/>
          </a:solidFill>
          <a:latin typeface="Arial" charset="0"/>
          <a:cs typeface="Arial" charset="0"/>
        </a:defRPr>
      </a:lvl4pPr>
      <a:lvl5pPr marL="254000" algn="l" defTabSz="1019175" rtl="0" eaLnBrk="1" fontAlgn="base" hangingPunct="1">
        <a:spcBef>
          <a:spcPct val="0"/>
        </a:spcBef>
        <a:spcAft>
          <a:spcPct val="0"/>
        </a:spcAft>
        <a:defRPr sz="2800">
          <a:solidFill>
            <a:srgbClr val="455560"/>
          </a:solidFill>
          <a:latin typeface="Arial" charset="0"/>
          <a:cs typeface="Arial" charset="0"/>
        </a:defRPr>
      </a:lvl5pPr>
      <a:lvl6pPr marL="711200" algn="l" defTabSz="1019175" rtl="0" eaLnBrk="1" fontAlgn="base" hangingPunct="1">
        <a:spcBef>
          <a:spcPct val="0"/>
        </a:spcBef>
        <a:spcAft>
          <a:spcPct val="0"/>
        </a:spcAft>
        <a:defRPr sz="2800">
          <a:solidFill>
            <a:srgbClr val="455560"/>
          </a:solidFill>
          <a:latin typeface="Arial" charset="0"/>
          <a:cs typeface="Arial" charset="0"/>
        </a:defRPr>
      </a:lvl6pPr>
      <a:lvl7pPr marL="1168400" algn="l" defTabSz="1019175" rtl="0" eaLnBrk="1" fontAlgn="base" hangingPunct="1">
        <a:spcBef>
          <a:spcPct val="0"/>
        </a:spcBef>
        <a:spcAft>
          <a:spcPct val="0"/>
        </a:spcAft>
        <a:defRPr sz="2800">
          <a:solidFill>
            <a:srgbClr val="455560"/>
          </a:solidFill>
          <a:latin typeface="Arial" charset="0"/>
          <a:cs typeface="Arial" charset="0"/>
        </a:defRPr>
      </a:lvl7pPr>
      <a:lvl8pPr marL="1625600" algn="l" defTabSz="1019175" rtl="0" eaLnBrk="1" fontAlgn="base" hangingPunct="1">
        <a:spcBef>
          <a:spcPct val="0"/>
        </a:spcBef>
        <a:spcAft>
          <a:spcPct val="0"/>
        </a:spcAft>
        <a:defRPr sz="2800">
          <a:solidFill>
            <a:srgbClr val="455560"/>
          </a:solidFill>
          <a:latin typeface="Arial" charset="0"/>
          <a:cs typeface="Arial" charset="0"/>
        </a:defRPr>
      </a:lvl8pPr>
      <a:lvl9pPr marL="2082800" algn="l" defTabSz="1019175" rtl="0" eaLnBrk="1" fontAlgn="base" hangingPunct="1">
        <a:spcBef>
          <a:spcPct val="0"/>
        </a:spcBef>
        <a:spcAft>
          <a:spcPct val="0"/>
        </a:spcAft>
        <a:defRPr sz="2800">
          <a:solidFill>
            <a:srgbClr val="455560"/>
          </a:solidFill>
          <a:latin typeface="Arial" charset="0"/>
          <a:cs typeface="Arial" charset="0"/>
        </a:defRPr>
      </a:lvl9pPr>
    </p:titleStyle>
    <p:bodyStyle>
      <a:lvl1pPr marL="342900" indent="-342900" algn="l" defTabSz="1019175" rtl="0" eaLnBrk="1" fontAlgn="base" hangingPunct="1">
        <a:spcBef>
          <a:spcPts val="0"/>
        </a:spcBef>
        <a:spcAft>
          <a:spcPts val="1200"/>
        </a:spcAft>
        <a:buSzPct val="95000"/>
        <a:buFont typeface="Helvetica" pitchFamily="34" charset="0"/>
        <a:buChar char="●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1019175" rtl="0" eaLnBrk="1" fontAlgn="base" hangingPunct="1">
        <a:spcBef>
          <a:spcPts val="0"/>
        </a:spcBef>
        <a:spcAft>
          <a:spcPts val="1200"/>
        </a:spcAft>
        <a:buSzPct val="95000"/>
        <a:buFont typeface="Helvetic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257300" indent="-342900" algn="l" defTabSz="1019175" rtl="0" eaLnBrk="1" fontAlgn="base" hangingPunct="1">
        <a:spcBef>
          <a:spcPts val="0"/>
        </a:spcBef>
        <a:spcAft>
          <a:spcPts val="1200"/>
        </a:spcAft>
        <a:buSzPct val="120000"/>
        <a:buFont typeface="Arial" charset="0"/>
        <a:buChar char="♦"/>
        <a:defRPr>
          <a:solidFill>
            <a:srgbClr val="455560"/>
          </a:solidFill>
          <a:latin typeface="+mn-lt"/>
          <a:cs typeface="+mn-cs"/>
        </a:defRPr>
      </a:lvl3pPr>
      <a:lvl4pPr marL="1714500" indent="-342900" algn="l" defTabSz="1019175" rtl="0" eaLnBrk="1" fontAlgn="base" hangingPunct="1">
        <a:spcBef>
          <a:spcPts val="0"/>
        </a:spcBef>
        <a:spcAft>
          <a:spcPts val="1200"/>
        </a:spcAft>
        <a:buSzPct val="130000"/>
        <a:buFont typeface="Arial" pitchFamily="34" charset="0"/>
        <a:buChar char="›"/>
        <a:defRPr sz="1600">
          <a:solidFill>
            <a:srgbClr val="455560"/>
          </a:solidFill>
          <a:latin typeface="+mn-lt"/>
          <a:cs typeface="+mn-cs"/>
        </a:defRPr>
      </a:lvl4pPr>
      <a:lvl5pPr marL="2171700" indent="-342900" algn="l" defTabSz="1019175" rtl="0" eaLnBrk="1" fontAlgn="base" hangingPunct="1">
        <a:spcBef>
          <a:spcPts val="0"/>
        </a:spcBef>
        <a:spcAft>
          <a:spcPts val="1200"/>
        </a:spcAft>
        <a:buFont typeface="Arial" charset="0"/>
        <a:buChar char="»"/>
        <a:defRPr sz="1400">
          <a:solidFill>
            <a:srgbClr val="455560"/>
          </a:solidFill>
          <a:latin typeface="+mn-lt"/>
          <a:cs typeface="+mn-cs"/>
        </a:defRPr>
      </a:lvl5pPr>
      <a:lvl6pPr marL="2628900" indent="-342900" algn="l" defTabSz="1019175" rtl="0" eaLnBrk="1" fontAlgn="base" hangingPunct="1">
        <a:spcBef>
          <a:spcPct val="50000"/>
        </a:spcBef>
        <a:spcAft>
          <a:spcPct val="0"/>
        </a:spcAft>
        <a:buFont typeface="Arial" charset="0"/>
        <a:buChar char="»"/>
        <a:defRPr sz="1400">
          <a:solidFill>
            <a:srgbClr val="455560"/>
          </a:solidFill>
          <a:latin typeface="+mn-lt"/>
          <a:cs typeface="+mn-cs"/>
        </a:defRPr>
      </a:lvl6pPr>
      <a:lvl7pPr marL="3086100" indent="-342900" algn="l" defTabSz="1019175" rtl="0" eaLnBrk="1" fontAlgn="base" hangingPunct="1">
        <a:spcBef>
          <a:spcPct val="50000"/>
        </a:spcBef>
        <a:spcAft>
          <a:spcPct val="0"/>
        </a:spcAft>
        <a:buFont typeface="Arial" charset="0"/>
        <a:buChar char="»"/>
        <a:defRPr sz="1400">
          <a:solidFill>
            <a:srgbClr val="455560"/>
          </a:solidFill>
          <a:latin typeface="+mn-lt"/>
          <a:cs typeface="+mn-cs"/>
        </a:defRPr>
      </a:lvl7pPr>
      <a:lvl8pPr marL="3543300" indent="-342900" algn="l" defTabSz="1019175" rtl="0" eaLnBrk="1" fontAlgn="base" hangingPunct="1">
        <a:spcBef>
          <a:spcPct val="50000"/>
        </a:spcBef>
        <a:spcAft>
          <a:spcPct val="0"/>
        </a:spcAft>
        <a:buFont typeface="Arial" charset="0"/>
        <a:buChar char="»"/>
        <a:defRPr sz="1400">
          <a:solidFill>
            <a:srgbClr val="455560"/>
          </a:solidFill>
          <a:latin typeface="+mn-lt"/>
          <a:cs typeface="+mn-cs"/>
        </a:defRPr>
      </a:lvl8pPr>
      <a:lvl9pPr marL="4000500" indent="-342900" algn="l" defTabSz="1019175" rtl="0" eaLnBrk="1" fontAlgn="base" hangingPunct="1">
        <a:spcBef>
          <a:spcPct val="50000"/>
        </a:spcBef>
        <a:spcAft>
          <a:spcPct val="0"/>
        </a:spcAft>
        <a:buFont typeface="Arial" charset="0"/>
        <a:buChar char="»"/>
        <a:defRPr sz="1400">
          <a:solidFill>
            <a:srgbClr val="45556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Study: Pathfinder Learning Plans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latin typeface="Arial" charset="0"/>
                <a:cs typeface="Arial" charset="0"/>
              </a:rPr>
              <a:t>Presentation to</a:t>
            </a:r>
          </a:p>
          <a:p>
            <a:pPr>
              <a:spcAft>
                <a:spcPct val="100000"/>
              </a:spcAft>
            </a:pPr>
            <a:r>
              <a:rPr lang="en-US" b="1" dirty="0" smtClean="0">
                <a:latin typeface="Arial" charset="0"/>
                <a:cs typeface="Arial" charset="0"/>
              </a:rPr>
              <a:t>PLTG</a:t>
            </a:r>
            <a:endParaRPr lang="en-US" b="1" dirty="0">
              <a:latin typeface="Arial" charset="0"/>
              <a:cs typeface="Arial" charset="0"/>
            </a:endParaRPr>
          </a:p>
          <a:p>
            <a:pPr>
              <a:spcAft>
                <a:spcPts val="60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April 13, 2012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John M. Attinger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Statements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8" y="1881188"/>
            <a:ext cx="9021932" cy="459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"/>
          <a:stretch/>
        </p:blipFill>
        <p:spPr bwMode="auto">
          <a:xfrm>
            <a:off x="3276600" y="1423988"/>
            <a:ext cx="6637289" cy="1243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24" y="6477000"/>
            <a:ext cx="699865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3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Learning Plan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95241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0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Win7 / Office 2010 Rollout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Pathfinder Usage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897950"/>
              </p:ext>
            </p:extLst>
          </p:nvPr>
        </p:nvGraphicFramePr>
        <p:xfrm>
          <a:off x="458788" y="1812925"/>
          <a:ext cx="896937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4114800" y="5044536"/>
            <a:ext cx="1524000" cy="3129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509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553200" y="5200991"/>
            <a:ext cx="1524000" cy="3129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251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676400" y="1981200"/>
            <a:ext cx="1524000" cy="3129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2,200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Learning Plan Breakdown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498245"/>
              </p:ext>
            </p:extLst>
          </p:nvPr>
        </p:nvGraphicFramePr>
        <p:xfrm>
          <a:off x="458788" y="1812925"/>
          <a:ext cx="896937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1447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Total Learning Plans = 509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01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Plan Completion Rate - Attorneys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124044"/>
              </p:ext>
            </p:extLst>
          </p:nvPr>
        </p:nvGraphicFramePr>
        <p:xfrm>
          <a:off x="458788" y="1812925"/>
          <a:ext cx="896937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1295400" y="2743200"/>
            <a:ext cx="1143000" cy="3129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43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089031" y="2133600"/>
            <a:ext cx="1143000" cy="3129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51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906108" y="2098431"/>
            <a:ext cx="1143000" cy="3129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53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717323" y="1963615"/>
            <a:ext cx="1143000" cy="3129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55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Plan Completion Rate – Non-Attorneys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811845"/>
              </p:ext>
            </p:extLst>
          </p:nvPr>
        </p:nvGraphicFramePr>
        <p:xfrm>
          <a:off x="457200" y="1828800"/>
          <a:ext cx="896937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8346831" y="3118338"/>
            <a:ext cx="990600" cy="533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Percent</a:t>
            </a:r>
          </a:p>
          <a:p>
            <a:pPr algn="ctr"/>
            <a:r>
              <a:rPr lang="en-US" sz="1400" b="1" dirty="0" smtClean="0"/>
              <a:t>(%)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886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Course Usage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413960"/>
              </p:ext>
            </p:extLst>
          </p:nvPr>
        </p:nvGraphicFramePr>
        <p:xfrm>
          <a:off x="458788" y="1676400"/>
          <a:ext cx="8969375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12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Courses Completion Rate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307211"/>
              </p:ext>
            </p:extLst>
          </p:nvPr>
        </p:nvGraphicFramePr>
        <p:xfrm>
          <a:off x="458788" y="1812925"/>
          <a:ext cx="896937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0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the Pathfinder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 a pilot group to determine accuracy of proposed learning plans</a:t>
            </a:r>
          </a:p>
          <a:p>
            <a:r>
              <a:rPr lang="en-US" dirty="0" smtClean="0"/>
              <a:t>Emphasize the personal nature of the resulting learning plans</a:t>
            </a:r>
          </a:p>
          <a:p>
            <a:r>
              <a:rPr lang="en-US" dirty="0" smtClean="0"/>
              <a:t>Keep the learning plans short and targeted</a:t>
            </a:r>
          </a:p>
          <a:p>
            <a:r>
              <a:rPr lang="en-US" dirty="0" smtClean="0"/>
              <a:t>Warn users that the learning plan generation process takes time</a:t>
            </a:r>
          </a:p>
          <a:p>
            <a:r>
              <a:rPr lang="en-US" dirty="0" smtClean="0"/>
              <a:t>Repeat usage to leverage perceived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609600" y="647700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bg1"/>
                </a:solidFill>
                <a:latin typeface="Arial" charset="0"/>
                <a:cs typeface="Arial" charset="0"/>
              </a:rPr>
              <a:t>The material contained herein does not constitute legal advice. Prior results do not guarantee future performance.</a:t>
            </a:r>
            <a:br>
              <a:rPr lang="en-US" sz="1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000" dirty="0">
                <a:solidFill>
                  <a:schemeClr val="bg1"/>
                </a:solidFill>
                <a:latin typeface="Arial" charset="0"/>
                <a:cs typeface="Arial" charset="0"/>
              </a:rPr>
              <a:t>© </a:t>
            </a:r>
            <a:r>
              <a:rPr lang="en-US" sz="1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2012 </a:t>
            </a:r>
            <a:r>
              <a:rPr lang="en-US" sz="1000" dirty="0">
                <a:solidFill>
                  <a:schemeClr val="bg1"/>
                </a:solidFill>
                <a:latin typeface="Arial" charset="0"/>
                <a:cs typeface="Arial" charset="0"/>
              </a:rPr>
              <a:t>Dewey &amp; LeBoeuf LLP  </a:t>
            </a:r>
            <a:br>
              <a:rPr lang="en-US" sz="1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000" dirty="0">
                <a:solidFill>
                  <a:schemeClr val="bg1"/>
                </a:solidFill>
                <a:latin typeface="Arial" charset="0"/>
                <a:cs typeface="Arial" charset="0"/>
              </a:rPr>
              <a:t>All rights reserved. Dewey &amp; LeBoeuf LLP is a New York limited liability partnership. For further information on Dewey &amp; LeBoeuf, please visit www.dl.com. </a:t>
            </a:r>
          </a:p>
        </p:txBody>
      </p:sp>
    </p:spTree>
    <p:extLst>
      <p:ext uri="{BB962C8B-B14F-4D97-AF65-F5344CB8AC3E}">
        <p14:creationId xmlns:p14="http://schemas.microsoft.com/office/powerpoint/2010/main" val="12469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objections to online learning are:</a:t>
            </a:r>
          </a:p>
          <a:p>
            <a:pPr lvl="1"/>
            <a:r>
              <a:rPr lang="en-US" dirty="0" smtClean="0"/>
              <a:t>Too much content</a:t>
            </a:r>
          </a:p>
          <a:p>
            <a:pPr lvl="1"/>
            <a:r>
              <a:rPr lang="en-US" dirty="0" smtClean="0"/>
              <a:t>Not relevant to me</a:t>
            </a:r>
          </a:p>
          <a:p>
            <a:pPr lvl="1"/>
            <a:r>
              <a:rPr lang="en-US" dirty="0" smtClean="0"/>
              <a:t>Difficult to identify relevant courses in the catalog</a:t>
            </a:r>
          </a:p>
          <a:p>
            <a:r>
              <a:rPr lang="en-US" dirty="0" smtClean="0"/>
              <a:t>Pathfinder allows you to:</a:t>
            </a:r>
          </a:p>
          <a:p>
            <a:pPr lvl="1"/>
            <a:r>
              <a:rPr lang="en-US" dirty="0" smtClean="0"/>
              <a:t>Build a framework of content for each user type</a:t>
            </a:r>
          </a:p>
          <a:p>
            <a:pPr lvl="1"/>
            <a:r>
              <a:rPr lang="en-US" dirty="0" smtClean="0"/>
              <a:t>Convince users that the resulting content is user-specific</a:t>
            </a:r>
          </a:p>
          <a:p>
            <a:pPr lvl="1"/>
            <a:r>
              <a:rPr lang="en-US" dirty="0" smtClean="0"/>
              <a:t>Track completion of learning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5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the Pathfinder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57350"/>
            <a:ext cx="92583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4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57350"/>
            <a:ext cx="92583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00050" y="2297723"/>
            <a:ext cx="668655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0050" y="2526322"/>
            <a:ext cx="7296150" cy="105507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57350"/>
            <a:ext cx="92583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00050" y="2526322"/>
            <a:ext cx="7296150" cy="105507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19175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1000" y="4038600"/>
            <a:ext cx="4343400" cy="685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19175"/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Pathfinder Dashboard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752600"/>
            <a:ext cx="89630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409092" y="4062046"/>
            <a:ext cx="1295400" cy="1295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 Interface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8969551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9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TR_Powerpoint_Cover_2">
  <a:themeElements>
    <a:clrScheme name="PPT Template-LLP 1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6424A"/>
      </a:accent1>
      <a:accent2>
        <a:srgbClr val="C9282D"/>
      </a:accent2>
      <a:accent3>
        <a:srgbClr val="FFFFFF"/>
      </a:accent3>
      <a:accent4>
        <a:srgbClr val="000000"/>
      </a:accent4>
      <a:accent5>
        <a:srgbClr val="AEB0B1"/>
      </a:accent5>
      <a:accent6>
        <a:srgbClr val="B62328"/>
      </a:accent6>
      <a:hlink>
        <a:srgbClr val="767D87"/>
      </a:hlink>
      <a:folHlink>
        <a:srgbClr val="B6B28E"/>
      </a:folHlink>
    </a:clrScheme>
    <a:fontScheme name="PPT Template-LLP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PT Template-LLP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-LLP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-LLP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-LLP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-LLP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-LLP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-LLP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-LLP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-LLP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-LLP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-LLP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-LLP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-LLP 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B6B2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-LLP 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6424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2D2D8A"/>
        </a:accent6>
        <a:hlink>
          <a:srgbClr val="009999"/>
        </a:hlink>
        <a:folHlink>
          <a:srgbClr val="B6B2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-LLP 1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6424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2D2D8A"/>
        </a:accent6>
        <a:hlink>
          <a:srgbClr val="767D87"/>
        </a:hlink>
        <a:folHlink>
          <a:srgbClr val="B6B2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-LLP 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6424A"/>
        </a:accent1>
        <a:accent2>
          <a:srgbClr val="C9282D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B62328"/>
        </a:accent6>
        <a:hlink>
          <a:srgbClr val="767D87"/>
        </a:hlink>
        <a:folHlink>
          <a:srgbClr val="B6B2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692B00D-19F1-46CC-B212-D2297F67593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16CFB2-018B-4F84-A560-05E492939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EBF609-109E-4A40-BFB6-C13EFF15D6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LTR_Powerpoint_Cover_2</Template>
  <TotalTime>298</TotalTime>
  <Words>215</Words>
  <Application>Microsoft Office PowerPoint</Application>
  <PresentationFormat>Custom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LTR_Powerpoint_Cover_2</vt:lpstr>
      <vt:lpstr>Case Study: Pathfinder Learning Plans</vt:lpstr>
      <vt:lpstr>Overview of the Pathfinder</vt:lpstr>
      <vt:lpstr>Concept</vt:lpstr>
      <vt:lpstr>How the Pathfinder Works</vt:lpstr>
      <vt:lpstr>Concept Introduction</vt:lpstr>
      <vt:lpstr>Concept Introduction</vt:lpstr>
      <vt:lpstr>Concept Introduction</vt:lpstr>
      <vt:lpstr>Pathfinder Dashboard</vt:lpstr>
      <vt:lpstr>Slider Interface</vt:lpstr>
      <vt:lpstr>Work Statements</vt:lpstr>
      <vt:lpstr>Personal Learning Plan</vt:lpstr>
      <vt:lpstr>Win7 / Office 2010 Rollout Metrics</vt:lpstr>
      <vt:lpstr>Overall Pathfinder Usage</vt:lpstr>
      <vt:lpstr>Overall Learning Plan Breakdown</vt:lpstr>
      <vt:lpstr>Learning Plan Completion Rate - Attorneys</vt:lpstr>
      <vt:lpstr>Learning Plan Completion Rate – Non-Attorneys</vt:lpstr>
      <vt:lpstr>Overall Course Usage</vt:lpstr>
      <vt:lpstr>Courses Completion Rate</vt:lpstr>
      <vt:lpstr>Lessons Learned</vt:lpstr>
      <vt:lpstr>Lessons Learned</vt:lpstr>
      <vt:lpstr>Questions?</vt:lpstr>
    </vt:vector>
  </TitlesOfParts>
  <Company>Dewey &amp; LeBoeuf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 Pathfinder Learning Plans</dc:title>
  <dc:creator>jattinge</dc:creator>
  <cp:lastModifiedBy>Windows User</cp:lastModifiedBy>
  <cp:revision>26</cp:revision>
  <cp:lastPrinted>2012-04-16T18:25:14Z</cp:lastPrinted>
  <dcterms:created xsi:type="dcterms:W3CDTF">2012-04-12T20:31:05Z</dcterms:created>
  <dcterms:modified xsi:type="dcterms:W3CDTF">2012-04-16T18:28:03Z</dcterms:modified>
</cp:coreProperties>
</file>